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561" r:id="rId2"/>
    <p:sldId id="529" r:id="rId3"/>
    <p:sldId id="562" r:id="rId4"/>
    <p:sldId id="800" r:id="rId5"/>
    <p:sldId id="801" r:id="rId6"/>
    <p:sldId id="802" r:id="rId7"/>
    <p:sldId id="80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78" autoAdjust="0"/>
  </p:normalViewPr>
  <p:slideViewPr>
    <p:cSldViewPr snapToGrid="0">
      <p:cViewPr varScale="1">
        <p:scale>
          <a:sx n="93" d="100"/>
          <a:sy n="93" d="100"/>
        </p:scale>
        <p:origin x="92" y="2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48B3A-5E60-4966-8393-2BABFC042A4B}" type="datetimeFigureOut">
              <a:rPr lang="en-US" smtClean="0"/>
              <a:t>8/23/2021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AC7F9-A139-46BF-B5CF-FE45CED32FFA}" type="slidenum">
              <a:rPr lang="en-US" smtClean="0"/>
              <a:t>‹#›</a:t>
            </a:fld>
            <a:endParaRPr lang="en-US"/>
          </a:p>
        </p:txBody>
      </p:sp>
    </p:spTree>
    <p:extLst>
      <p:ext uri="{BB962C8B-B14F-4D97-AF65-F5344CB8AC3E}">
        <p14:creationId xmlns:p14="http://schemas.microsoft.com/office/powerpoint/2010/main" val="416348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3954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 y="2438401"/>
            <a:ext cx="12012084" cy="1052513"/>
            <a:chOff x="0" y="1536"/>
            <a:chExt cx="5675" cy="663"/>
          </a:xfrm>
        </p:grpSpPr>
        <p:grpSp>
          <p:nvGrpSpPr>
            <p:cNvPr id="3"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l" eaLnBrk="0" hangingPunct="0">
                  <a:defRPr/>
                </a:pPr>
                <a:endParaRPr lang="en-US" sz="1800" b="0">
                  <a:solidFill>
                    <a:srgbClr val="000000"/>
                  </a:solidFill>
                  <a:latin typeface="Tahoma" charset="0"/>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l" eaLnBrk="0" hangingPunct="0">
                  <a:defRPr/>
                </a:pPr>
                <a:endParaRPr lang="en-US" sz="1800" b="0">
                  <a:solidFill>
                    <a:srgbClr val="000000"/>
                  </a:solidFill>
                  <a:latin typeface="Tahoma" charset="0"/>
                  <a:cs typeface="+mn-cs"/>
                </a:endParaRPr>
              </a:p>
            </p:txBody>
          </p:sp>
        </p:grpSp>
        <p:grpSp>
          <p:nvGrpSpPr>
            <p:cNvPr id="4"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l" eaLnBrk="0" hangingPunct="0">
                  <a:defRPr/>
                </a:pPr>
                <a:endParaRPr lang="en-US" sz="1800" b="0">
                  <a:solidFill>
                    <a:srgbClr val="000000"/>
                  </a:solidFill>
                  <a:latin typeface="Tahoma" charset="0"/>
                  <a:cs typeface="+mn-cs"/>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l" eaLnBrk="0" hangingPunct="0">
                  <a:defRPr/>
                </a:pPr>
                <a:endParaRPr lang="en-US" sz="1800" b="0">
                  <a:solidFill>
                    <a:srgbClr val="000000"/>
                  </a:solidFill>
                  <a:latin typeface="Tahoma" charset="0"/>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l" eaLnBrk="0" hangingPunct="0">
                <a:defRPr/>
              </a:pPr>
              <a:endParaRPr lang="en-US" sz="1800" b="0">
                <a:solidFill>
                  <a:srgbClr val="000000"/>
                </a:solidFill>
                <a:latin typeface="Tahoma" charset="0"/>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lgn="l" eaLnBrk="0" hangingPunct="0">
                <a:defRPr/>
              </a:pPr>
              <a:endParaRPr lang="en-US" sz="1800" b="0">
                <a:solidFill>
                  <a:srgbClr val="000000"/>
                </a:solidFill>
                <a:latin typeface="Tahoma" charset="0"/>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l" eaLnBrk="0" hangingPunct="0">
                <a:defRPr/>
              </a:pPr>
              <a:endParaRPr lang="en-US" sz="1800" b="0">
                <a:solidFill>
                  <a:srgbClr val="000000"/>
                </a:solidFill>
                <a:latin typeface="Tahoma" charset="0"/>
                <a:cs typeface="+mn-cs"/>
              </a:endParaRPr>
            </a:p>
          </p:txBody>
        </p:sp>
      </p:grpSp>
      <p:sp>
        <p:nvSpPr>
          <p:cNvPr id="82956" name="Rectangle 12"/>
          <p:cNvSpPr>
            <a:spLocks noGrp="1" noChangeArrowheads="1"/>
          </p:cNvSpPr>
          <p:nvPr>
            <p:ph type="ctrTitle"/>
          </p:nvPr>
        </p:nvSpPr>
        <p:spPr>
          <a:xfrm>
            <a:off x="1320800" y="1676400"/>
            <a:ext cx="10363200" cy="1462088"/>
          </a:xfrm>
        </p:spPr>
        <p:txBody>
          <a:bodyPr/>
          <a:lstStyle>
            <a:lvl1pPr>
              <a:defRPr/>
            </a:lvl1pPr>
          </a:lstStyle>
          <a:p>
            <a:r>
              <a:rPr lang="en-US"/>
              <a:t>Click to edit Master title style</a:t>
            </a:r>
          </a:p>
        </p:txBody>
      </p:sp>
      <p:sp>
        <p:nvSpPr>
          <p:cNvPr id="82957"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smtClean="0">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4572000" y="6248400"/>
            <a:ext cx="3860800" cy="457200"/>
          </a:xfrm>
        </p:spPr>
        <p:txBody>
          <a:bodyPr/>
          <a:lstStyle>
            <a:lvl1pPr>
              <a:defRPr smtClean="0">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9144000" y="6248400"/>
            <a:ext cx="2540000" cy="457200"/>
          </a:xfrm>
        </p:spPr>
        <p:txBody>
          <a:bodyPr/>
          <a:lstStyle>
            <a:lvl1pPr>
              <a:defRPr smtClean="0">
                <a:solidFill>
                  <a:schemeClr val="bg2"/>
                </a:solidFill>
              </a:defRPr>
            </a:lvl1pPr>
          </a:lstStyle>
          <a:p>
            <a:pPr>
              <a:defRPr/>
            </a:pPr>
            <a:fld id="{6FBAF5F7-06FE-47BB-870C-22F18A624C2E}"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15628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9CCE269-F382-4EFF-BC31-CD899BB258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733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146BD2B-1B22-440B-9C1B-AFB6317B54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518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97667" y="227013"/>
            <a:ext cx="9387417" cy="641350"/>
          </a:xfrm>
        </p:spPr>
        <p:txBody>
          <a:bodyPr/>
          <a:lstStyle/>
          <a:p>
            <a:r>
              <a:rPr lang="en-US"/>
              <a:t>Click to edit Master title style</a:t>
            </a:r>
          </a:p>
        </p:txBody>
      </p:sp>
      <p:sp>
        <p:nvSpPr>
          <p:cNvPr id="3" name="Text Placeholder 2"/>
          <p:cNvSpPr>
            <a:spLocks noGrp="1"/>
          </p:cNvSpPr>
          <p:nvPr>
            <p:ph type="body" sz="half" idx="1"/>
          </p:nvPr>
        </p:nvSpPr>
        <p:spPr>
          <a:xfrm>
            <a:off x="2497667" y="1063626"/>
            <a:ext cx="4591051"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91918" y="1063626"/>
            <a:ext cx="4591049"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190CDCED-6AB1-472D-BE8A-F6AF43D8DD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4010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11" name="Footer Placeholder 10"/>
          <p:cNvSpPr>
            <a:spLocks noGrp="1"/>
          </p:cNvSpPr>
          <p:nvPr>
            <p:ph type="ftr" sz="quarter" idx="12"/>
          </p:nvPr>
        </p:nvSpPr>
        <p:spPr>
          <a:xfrm>
            <a:off x="609600" y="6245225"/>
            <a:ext cx="7416800" cy="476250"/>
          </a:xfrm>
        </p:spPr>
        <p:txBody>
          <a:bodyPr/>
          <a:lstStyle/>
          <a:p>
            <a:endParaRPr lang="en-US" dirty="0"/>
          </a:p>
        </p:txBody>
      </p:sp>
    </p:spTree>
    <p:extLst>
      <p:ext uri="{BB962C8B-B14F-4D97-AF65-F5344CB8AC3E}">
        <p14:creationId xmlns:p14="http://schemas.microsoft.com/office/powerpoint/2010/main" val="8453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1" y="214314"/>
            <a:ext cx="10096500" cy="115728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CAE667E-08D5-4379-8D9C-15BDC374CA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757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E4A6C0A-F1EA-463E-94E7-1C76D36F48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899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8109E4D-F213-4F45-B552-30040B1592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6524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44EFD04-8A71-4C6A-9838-3468E5A7DB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134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BEC309D9-2EBF-45D5-A50A-9E5541EA34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39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8BDC3872-40E9-4423-98B1-D5FD4C4959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665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D936091B-8FA2-420C-BEE5-ABA46891DA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137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2D71EA51-92C1-4689-ADBE-2B3DDE97AD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215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ltGray">
          <a:xfrm>
            <a:off x="783167" y="793751"/>
            <a:ext cx="584200" cy="474663"/>
          </a:xfrm>
          <a:prstGeom prst="rect">
            <a:avLst/>
          </a:prstGeom>
          <a:solidFill>
            <a:schemeClr val="accent2"/>
          </a:solidFill>
          <a:ln w="9525">
            <a:noFill/>
            <a:miter lim="800000"/>
            <a:headEnd/>
            <a:tailEnd/>
          </a:ln>
          <a:effectLst/>
        </p:spPr>
        <p:txBody>
          <a:bodyPr wrap="none" anchor="ctr"/>
          <a:lstStyle/>
          <a:p>
            <a:pPr>
              <a:defRPr/>
            </a:pPr>
            <a:endParaRPr kumimoji="1" lang="en-US" sz="2400" b="0">
              <a:solidFill>
                <a:srgbClr val="000000"/>
              </a:solidFill>
              <a:latin typeface="Tahoma" charset="0"/>
              <a:cs typeface="+mn-cs"/>
            </a:endParaRPr>
          </a:p>
        </p:txBody>
      </p:sp>
      <p:sp>
        <p:nvSpPr>
          <p:cNvPr id="81923" name="Rectangle 3"/>
          <p:cNvSpPr>
            <a:spLocks noChangeArrowheads="1"/>
          </p:cNvSpPr>
          <p:nvPr/>
        </p:nvSpPr>
        <p:spPr bwMode="ltGray">
          <a:xfrm>
            <a:off x="1293284" y="793751"/>
            <a:ext cx="438149"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kumimoji="1" lang="en-US" sz="2400" b="0">
              <a:solidFill>
                <a:srgbClr val="000000"/>
              </a:solidFill>
              <a:latin typeface="Tahoma" charset="0"/>
              <a:cs typeface="+mn-cs"/>
            </a:endParaRPr>
          </a:p>
        </p:txBody>
      </p:sp>
      <p:sp>
        <p:nvSpPr>
          <p:cNvPr id="81924" name="Rectangle 4"/>
          <p:cNvSpPr>
            <a:spLocks noChangeArrowheads="1"/>
          </p:cNvSpPr>
          <p:nvPr/>
        </p:nvSpPr>
        <p:spPr bwMode="ltGray">
          <a:xfrm>
            <a:off x="948268" y="1216026"/>
            <a:ext cx="563033" cy="474663"/>
          </a:xfrm>
          <a:prstGeom prst="rect">
            <a:avLst/>
          </a:prstGeom>
          <a:solidFill>
            <a:schemeClr val="folHlink"/>
          </a:solidFill>
          <a:ln w="9525">
            <a:noFill/>
            <a:miter lim="800000"/>
            <a:headEnd/>
            <a:tailEnd/>
          </a:ln>
          <a:effectLst/>
        </p:spPr>
        <p:txBody>
          <a:bodyPr wrap="none" anchor="ctr"/>
          <a:lstStyle/>
          <a:p>
            <a:pPr>
              <a:defRPr/>
            </a:pPr>
            <a:endParaRPr kumimoji="1" lang="en-US" sz="2400" b="0">
              <a:solidFill>
                <a:srgbClr val="000000"/>
              </a:solidFill>
              <a:latin typeface="Tahoma" charset="0"/>
              <a:cs typeface="+mn-cs"/>
            </a:endParaRPr>
          </a:p>
        </p:txBody>
      </p:sp>
      <p:sp>
        <p:nvSpPr>
          <p:cNvPr id="81925" name="Rectangle 5"/>
          <p:cNvSpPr>
            <a:spLocks noChangeArrowheads="1"/>
          </p:cNvSpPr>
          <p:nvPr/>
        </p:nvSpPr>
        <p:spPr bwMode="ltGray">
          <a:xfrm>
            <a:off x="1441451" y="1216026"/>
            <a:ext cx="491067"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kumimoji="1" lang="en-US" sz="2400" b="0">
              <a:solidFill>
                <a:srgbClr val="000000"/>
              </a:solidFill>
              <a:latin typeface="Tahoma" charset="0"/>
              <a:cs typeface="+mn-cs"/>
            </a:endParaRPr>
          </a:p>
        </p:txBody>
      </p:sp>
      <p:sp>
        <p:nvSpPr>
          <p:cNvPr id="81926" name="Rectangle 6"/>
          <p:cNvSpPr>
            <a:spLocks noChangeArrowheads="1"/>
          </p:cNvSpPr>
          <p:nvPr/>
        </p:nvSpPr>
        <p:spPr bwMode="ltGray">
          <a:xfrm>
            <a:off x="395818" y="1143001"/>
            <a:ext cx="747183"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kumimoji="1" lang="en-US" sz="2400" b="0">
              <a:solidFill>
                <a:srgbClr val="000000"/>
              </a:solidFill>
              <a:latin typeface="Tahoma" charset="0"/>
              <a:cs typeface="+mn-cs"/>
            </a:endParaRPr>
          </a:p>
        </p:txBody>
      </p:sp>
      <p:sp>
        <p:nvSpPr>
          <p:cNvPr id="81927" name="Rectangle 7"/>
          <p:cNvSpPr>
            <a:spLocks noChangeArrowheads="1"/>
          </p:cNvSpPr>
          <p:nvPr/>
        </p:nvSpPr>
        <p:spPr bwMode="gray">
          <a:xfrm>
            <a:off x="1242484" y="685801"/>
            <a:ext cx="42333" cy="1052513"/>
          </a:xfrm>
          <a:prstGeom prst="rect">
            <a:avLst/>
          </a:prstGeom>
          <a:solidFill>
            <a:schemeClr val="bg2"/>
          </a:solidFill>
          <a:ln w="9525">
            <a:noFill/>
            <a:miter lim="800000"/>
            <a:headEnd/>
            <a:tailEnd/>
          </a:ln>
          <a:effectLst/>
        </p:spPr>
        <p:txBody>
          <a:bodyPr wrap="none" anchor="ctr"/>
          <a:lstStyle/>
          <a:p>
            <a:pPr>
              <a:defRPr/>
            </a:pPr>
            <a:endParaRPr kumimoji="1" lang="en-US" sz="2400" b="0">
              <a:solidFill>
                <a:srgbClr val="000000"/>
              </a:solidFill>
              <a:latin typeface="Tahoma" charset="0"/>
              <a:cs typeface="+mn-cs"/>
            </a:endParaRPr>
          </a:p>
        </p:txBody>
      </p:sp>
      <p:sp>
        <p:nvSpPr>
          <p:cNvPr id="81928" name="Rectangle 8"/>
          <p:cNvSpPr>
            <a:spLocks noChangeArrowheads="1"/>
          </p:cNvSpPr>
          <p:nvPr/>
        </p:nvSpPr>
        <p:spPr bwMode="gray">
          <a:xfrm>
            <a:off x="817034" y="1524000"/>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b="0">
              <a:solidFill>
                <a:srgbClr val="000000"/>
              </a:solidFill>
              <a:latin typeface="Tahoma" charset="0"/>
              <a:cs typeface="+mn-cs"/>
            </a:endParaRPr>
          </a:p>
        </p:txBody>
      </p:sp>
      <p:sp>
        <p:nvSpPr>
          <p:cNvPr id="2057" name="Rectangle 9"/>
          <p:cNvSpPr>
            <a:spLocks noGrp="1" noChangeArrowheads="1"/>
          </p:cNvSpPr>
          <p:nvPr>
            <p:ph type="title"/>
          </p:nvPr>
        </p:nvSpPr>
        <p:spPr bwMode="auto">
          <a:xfrm>
            <a:off x="1534585" y="214314"/>
            <a:ext cx="10390716" cy="11572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8" name="Rectangle 10"/>
          <p:cNvSpPr>
            <a:spLocks noGrp="1" noChangeArrowheads="1"/>
          </p:cNvSpPr>
          <p:nvPr>
            <p:ph type="body" idx="1"/>
          </p:nvPr>
        </p:nvSpPr>
        <p:spPr bwMode="auto">
          <a:xfrm>
            <a:off x="1576917" y="1676401"/>
            <a:ext cx="103632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31" name="Rectangle 11"/>
          <p:cNvSpPr>
            <a:spLocks noGrp="1" noChangeArrowheads="1"/>
          </p:cNvSpPr>
          <p:nvPr>
            <p:ph type="dt" sz="half" idx="2"/>
          </p:nvPr>
        </p:nvSpPr>
        <p:spPr bwMode="auto">
          <a:xfrm>
            <a:off x="1549400"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lvl1pPr>
          </a:lstStyle>
          <a:p>
            <a:pPr algn="l">
              <a:defRPr/>
            </a:pPr>
            <a:endParaRPr lang="en-US" b="0">
              <a:solidFill>
                <a:srgbClr val="000000"/>
              </a:solidFill>
              <a:latin typeface="Tahoma" charset="0"/>
              <a:cs typeface="+mn-cs"/>
            </a:endParaRPr>
          </a:p>
        </p:txBody>
      </p:sp>
      <p:sp>
        <p:nvSpPr>
          <p:cNvPr id="81932" name="Rectangle 12"/>
          <p:cNvSpPr>
            <a:spLocks noGrp="1" noChangeArrowheads="1"/>
          </p:cNvSpPr>
          <p:nvPr>
            <p:ph type="ftr" sz="quarter" idx="3"/>
          </p:nvPr>
        </p:nvSpPr>
        <p:spPr bwMode="auto">
          <a:xfrm>
            <a:off x="4876800" y="6243638"/>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US" b="0">
              <a:solidFill>
                <a:srgbClr val="000000"/>
              </a:solidFill>
              <a:latin typeface="Tahoma" charset="0"/>
              <a:cs typeface="+mn-cs"/>
            </a:endParaRPr>
          </a:p>
        </p:txBody>
      </p:sp>
      <p:sp>
        <p:nvSpPr>
          <p:cNvPr id="81933" name="Rectangle 13"/>
          <p:cNvSpPr>
            <a:spLocks noGrp="1" noChangeArrowheads="1"/>
          </p:cNvSpPr>
          <p:nvPr>
            <p:ph type="sldNum" sz="quarter" idx="4"/>
          </p:nvPr>
        </p:nvSpPr>
        <p:spPr bwMode="auto">
          <a:xfrm>
            <a:off x="9389533"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D0A54F7A-67A9-475A-92B4-A2580A02A178}" type="slidenum">
              <a:rPr lang="en-US" b="0">
                <a:solidFill>
                  <a:srgbClr val="000000"/>
                </a:solidFill>
                <a:latin typeface="Tahoma" charset="0"/>
                <a:cs typeface="+mn-cs"/>
              </a:rPr>
              <a:pPr>
                <a:defRPr/>
              </a:pPr>
              <a:t>‹#›</a:t>
            </a:fld>
            <a:endParaRPr lang="en-US" b="0">
              <a:solidFill>
                <a:srgbClr val="000000"/>
              </a:solidFill>
              <a:latin typeface="Tahoma" charset="0"/>
              <a:cs typeface="+mn-cs"/>
            </a:endParaRPr>
          </a:p>
        </p:txBody>
      </p:sp>
    </p:spTree>
    <p:extLst>
      <p:ext uri="{BB962C8B-B14F-4D97-AF65-F5344CB8AC3E}">
        <p14:creationId xmlns:p14="http://schemas.microsoft.com/office/powerpoint/2010/main" val="75146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874592" y="999959"/>
            <a:ext cx="10363200" cy="1462088"/>
          </a:xfrm>
        </p:spPr>
        <p:txBody>
          <a:bodyPr/>
          <a:lstStyle/>
          <a:p>
            <a:pPr algn="ctr" eaLnBrk="1" hangingPunct="1"/>
            <a:r>
              <a:rPr lang="en-US" altLang="en-US" sz="6000" dirty="0"/>
              <a:t>SCMA Block </a:t>
            </a:r>
            <a:br>
              <a:rPr lang="en-US" altLang="en-US" sz="6000" dirty="0"/>
            </a:br>
            <a:r>
              <a:rPr lang="en-US" altLang="en-US" sz="6000" dirty="0"/>
              <a:t>Producer Plant Tour </a:t>
            </a:r>
          </a:p>
        </p:txBody>
      </p:sp>
      <p:sp>
        <p:nvSpPr>
          <p:cNvPr id="5124" name="Rectangle 21"/>
          <p:cNvSpPr>
            <a:spLocks noChangeArrowheads="1"/>
          </p:cNvSpPr>
          <p:nvPr/>
        </p:nvSpPr>
        <p:spPr bwMode="auto">
          <a:xfrm>
            <a:off x="4946651" y="4414839"/>
            <a:ext cx="3059113" cy="350837"/>
          </a:xfrm>
          <a:prstGeom prst="rect">
            <a:avLst/>
          </a:prstGeom>
          <a:noFill/>
          <a:ln w="9525">
            <a:noFill/>
            <a:miter lim="800000"/>
            <a:headEnd/>
            <a:tailEnd/>
          </a:ln>
          <a:effectLst/>
        </p:spPr>
        <p:txBody>
          <a:bodyPr/>
          <a:lstStyle/>
          <a:p>
            <a:pPr algn="ctr" fontAlgn="base">
              <a:spcBef>
                <a:spcPct val="0"/>
              </a:spcBef>
              <a:spcAft>
                <a:spcPct val="0"/>
              </a:spcAft>
            </a:pPr>
            <a:br>
              <a:rPr lang="en-US" altLang="en-US" sz="2400" b="1" dirty="0">
                <a:solidFill>
                  <a:srgbClr val="333399"/>
                </a:solidFill>
                <a:latin typeface="Arial" charset="0"/>
                <a:cs typeface="Arial" charset="0"/>
              </a:rPr>
            </a:br>
            <a:endParaRPr lang="en-US" altLang="en-US" sz="2400" b="1" dirty="0">
              <a:solidFill>
                <a:srgbClr val="333399"/>
              </a:solidFill>
              <a:latin typeface="Arial" charset="0"/>
              <a:cs typeface="Arial" charset="0"/>
            </a:endParaRPr>
          </a:p>
        </p:txBody>
      </p:sp>
      <p:sp>
        <p:nvSpPr>
          <p:cNvPr id="5" name="TextBox 4"/>
          <p:cNvSpPr txBox="1"/>
          <p:nvPr/>
        </p:nvSpPr>
        <p:spPr>
          <a:xfrm>
            <a:off x="1884435" y="3429000"/>
            <a:ext cx="7614744" cy="369332"/>
          </a:xfrm>
          <a:prstGeom prst="rect">
            <a:avLst/>
          </a:prstGeom>
          <a:noFill/>
        </p:spPr>
        <p:txBody>
          <a:bodyPr wrap="square" rtlCol="0">
            <a:spAutoFit/>
          </a:bodyPr>
          <a:lstStyle/>
          <a:p>
            <a:pPr fontAlgn="base">
              <a:spcBef>
                <a:spcPct val="0"/>
              </a:spcBef>
              <a:spcAft>
                <a:spcPct val="0"/>
              </a:spcAft>
            </a:pPr>
            <a:r>
              <a:rPr lang="en-US" b="1" dirty="0">
                <a:solidFill>
                  <a:srgbClr val="000000"/>
                </a:solidFill>
                <a:latin typeface="Arial" charset="0"/>
                <a:cs typeface="Arial" charset="0"/>
              </a:rPr>
              <a:t>   	AIA provider # G030		AIA course # Blk 2020</a:t>
            </a:r>
          </a:p>
        </p:txBody>
      </p:sp>
      <p:pic>
        <p:nvPicPr>
          <p:cNvPr id="6" name="Picture 5" descr="A close up of a logo&#10;&#10;Description automatically generated">
            <a:extLst>
              <a:ext uri="{FF2B5EF4-FFF2-40B4-BE49-F238E27FC236}">
                <a16:creationId xmlns:a16="http://schemas.microsoft.com/office/drawing/2014/main" id="{4521C539-513E-4F20-A14F-DBC5B8C28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656" y="5892036"/>
            <a:ext cx="1165743" cy="854878"/>
          </a:xfrm>
          <a:prstGeom prst="rect">
            <a:avLst/>
          </a:prstGeom>
        </p:spPr>
      </p:pic>
      <p:pic>
        <p:nvPicPr>
          <p:cNvPr id="9" name="Picture 8">
            <a:extLst>
              <a:ext uri="{FF2B5EF4-FFF2-40B4-BE49-F238E27FC236}">
                <a16:creationId xmlns:a16="http://schemas.microsoft.com/office/drawing/2014/main" id="{503272AE-63BF-42EF-86AF-3BFE1F595A6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5892036"/>
            <a:ext cx="2963206" cy="9711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Grp="1" noChangeArrowheads="1"/>
          </p:cNvSpPr>
          <p:nvPr>
            <p:ph type="title"/>
          </p:nvPr>
        </p:nvSpPr>
        <p:spPr/>
        <p:txBody>
          <a:bodyPr/>
          <a:lstStyle/>
          <a:p>
            <a:pPr eaLnBrk="1" hangingPunct="1"/>
            <a:r>
              <a:rPr lang="en-US" altLang="en-US" dirty="0"/>
              <a:t>SCMA Block Plant Tour </a:t>
            </a:r>
          </a:p>
        </p:txBody>
      </p:sp>
      <p:sp>
        <p:nvSpPr>
          <p:cNvPr id="7173" name="Rectangle 10"/>
          <p:cNvSpPr>
            <a:spLocks noGrp="1" noChangeArrowheads="1"/>
          </p:cNvSpPr>
          <p:nvPr>
            <p:ph idx="1"/>
          </p:nvPr>
        </p:nvSpPr>
        <p:spPr>
          <a:xfrm>
            <a:off x="1595044" y="1999535"/>
            <a:ext cx="9666513" cy="4456113"/>
          </a:xfrm>
        </p:spPr>
        <p:txBody>
          <a:bodyPr/>
          <a:lstStyle/>
          <a:p>
            <a:pPr marL="0" indent="0" eaLnBrk="1" hangingPunct="1">
              <a:lnSpc>
                <a:spcPct val="90000"/>
              </a:lnSpc>
              <a:buNone/>
            </a:pPr>
            <a:r>
              <a:rPr lang="en-US" altLang="en-US" sz="2400" dirty="0">
                <a:latin typeface="Arial Narrow" pitchFamily="34" charset="0"/>
              </a:rPr>
              <a:t>This program is registered with the AIA/CES for continuing professional education. As such, it does not include content that may be deemed or construed to be an approval or endorsement by the AIA of any material of construction or any method or manner of handling, using, distributing, or dealing in any material or product. Questions related to specific materials, methods, and services will be addressed at the conclusion of this presentation. </a:t>
            </a:r>
          </a:p>
          <a:p>
            <a:pPr marL="0" indent="0" eaLnBrk="1" hangingPunct="1">
              <a:lnSpc>
                <a:spcPct val="90000"/>
              </a:lnSpc>
            </a:pPr>
            <a:endParaRPr kumimoji="1" lang="en-US" altLang="en-US" sz="2400" dirty="0"/>
          </a:p>
          <a:p>
            <a:pPr marL="0" indent="0" eaLnBrk="1" hangingPunct="1">
              <a:lnSpc>
                <a:spcPct val="90000"/>
              </a:lnSpc>
              <a:buNone/>
            </a:pPr>
            <a:r>
              <a:rPr kumimoji="1" lang="en-US" altLang="en-US" sz="2400" dirty="0"/>
              <a:t>Please note this AIA Continuing Education Program offers:   </a:t>
            </a:r>
          </a:p>
          <a:p>
            <a:pPr marL="400050" lvl="1" indent="0" eaLnBrk="1" hangingPunct="1">
              <a:lnSpc>
                <a:spcPct val="90000"/>
              </a:lnSpc>
            </a:pPr>
            <a:r>
              <a:rPr kumimoji="1" lang="en-US" altLang="en-US" sz="2400" dirty="0">
                <a:solidFill>
                  <a:srgbClr val="000000"/>
                </a:solidFill>
              </a:rPr>
              <a:t>1 LU/HSW Credit Hour (Health, Safety, Welfare)</a:t>
            </a:r>
          </a:p>
          <a:p>
            <a:pPr marL="0" indent="0" eaLnBrk="1" hangingPunct="1">
              <a:lnSpc>
                <a:spcPct val="90000"/>
              </a:lnSpc>
              <a:buNone/>
            </a:pPr>
            <a:endParaRPr lang="en-US" altLang="en-US" sz="2600" dirty="0">
              <a:latin typeface="Arial Narrow" pitchFamily="34" charset="0"/>
            </a:endParaRPr>
          </a:p>
          <a:p>
            <a:pPr marL="0" indent="0" eaLnBrk="1" hangingPunct="1">
              <a:lnSpc>
                <a:spcPct val="90000"/>
              </a:lnSpc>
              <a:buNone/>
            </a:pPr>
            <a:endParaRPr lang="en-US" altLang="en-US" dirty="0"/>
          </a:p>
        </p:txBody>
      </p:sp>
      <p:pic>
        <p:nvPicPr>
          <p:cNvPr id="6" name="Picture 5">
            <a:extLst>
              <a:ext uri="{FF2B5EF4-FFF2-40B4-BE49-F238E27FC236}">
                <a16:creationId xmlns:a16="http://schemas.microsoft.com/office/drawing/2014/main" id="{A0ADCD41-EB0F-4F41-846B-DFC3012AEF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5892036"/>
            <a:ext cx="2963206" cy="971120"/>
          </a:xfrm>
          <a:prstGeom prst="rect">
            <a:avLst/>
          </a:prstGeom>
          <a:noFill/>
          <a:ln>
            <a:noFill/>
          </a:ln>
        </p:spPr>
      </p:pic>
      <p:pic>
        <p:nvPicPr>
          <p:cNvPr id="7" name="Picture 6" descr="A close up of a logo&#10;&#10;Description automatically generated">
            <a:extLst>
              <a:ext uri="{FF2B5EF4-FFF2-40B4-BE49-F238E27FC236}">
                <a16:creationId xmlns:a16="http://schemas.microsoft.com/office/drawing/2014/main" id="{E0653370-B448-4623-93CC-E4E498577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656" y="5892036"/>
            <a:ext cx="1165743" cy="854878"/>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9"/>
          <p:cNvSpPr>
            <a:spLocks noGrp="1" noChangeArrowheads="1"/>
          </p:cNvSpPr>
          <p:nvPr>
            <p:ph type="title"/>
          </p:nvPr>
        </p:nvSpPr>
        <p:spPr/>
        <p:txBody>
          <a:bodyPr/>
          <a:lstStyle/>
          <a:p>
            <a:pPr eaLnBrk="1" hangingPunct="1"/>
            <a:r>
              <a:rPr lang="en-US" altLang="en-US" dirty="0"/>
              <a:t>SCMA Block Plant Tour </a:t>
            </a:r>
          </a:p>
        </p:txBody>
      </p:sp>
      <p:sp>
        <p:nvSpPr>
          <p:cNvPr id="8197" name="Rectangle 10"/>
          <p:cNvSpPr>
            <a:spLocks noGrp="1" noChangeArrowheads="1"/>
          </p:cNvSpPr>
          <p:nvPr>
            <p:ph type="body" idx="4294967295"/>
          </p:nvPr>
        </p:nvSpPr>
        <p:spPr>
          <a:xfrm>
            <a:off x="1381913" y="1789167"/>
            <a:ext cx="8600860" cy="5068833"/>
          </a:xfrm>
        </p:spPr>
        <p:txBody>
          <a:bodyPr/>
          <a:lstStyle/>
          <a:p>
            <a:pPr marL="0" indent="0" eaLnBrk="1" hangingPunct="1">
              <a:lnSpc>
                <a:spcPct val="90000"/>
              </a:lnSpc>
              <a:buNone/>
            </a:pPr>
            <a:r>
              <a:rPr kumimoji="1" lang="en-US" altLang="en-US" b="0" dirty="0"/>
              <a:t> </a:t>
            </a:r>
            <a:r>
              <a:rPr kumimoji="1" lang="en-US" altLang="en-US" sz="2000" dirty="0"/>
              <a:t>Participants will learn first-hand through instruction and observing the manufacturing process how concrete masonry and hardscape units are made. Additionally because of the highly specialized process and equipment used in their manufacture, concrete masonry units are structurally sound and sustainable construction products </a:t>
            </a:r>
          </a:p>
          <a:p>
            <a:pPr marL="0" indent="0" eaLnBrk="1" hangingPunct="1">
              <a:lnSpc>
                <a:spcPct val="90000"/>
              </a:lnSpc>
              <a:buNone/>
            </a:pPr>
            <a:r>
              <a:rPr kumimoji="1" lang="en-US" altLang="en-US" dirty="0"/>
              <a:t> </a:t>
            </a:r>
            <a:endParaRPr lang="en-US" altLang="en-US" dirty="0"/>
          </a:p>
        </p:txBody>
      </p:sp>
      <p:pic>
        <p:nvPicPr>
          <p:cNvPr id="2" name="Picture 1">
            <a:extLst>
              <a:ext uri="{FF2B5EF4-FFF2-40B4-BE49-F238E27FC236}">
                <a16:creationId xmlns:a16="http://schemas.microsoft.com/office/drawing/2014/main" id="{A0919DB2-CB1F-40E2-AC56-FEF5D7534C38}"/>
              </a:ext>
            </a:extLst>
          </p:cNvPr>
          <p:cNvPicPr>
            <a:picLocks noChangeAspect="1"/>
          </p:cNvPicPr>
          <p:nvPr/>
        </p:nvPicPr>
        <p:blipFill>
          <a:blip r:embed="rId2"/>
          <a:stretch>
            <a:fillRect/>
          </a:stretch>
        </p:blipFill>
        <p:spPr>
          <a:xfrm>
            <a:off x="3623130" y="3730693"/>
            <a:ext cx="4805851" cy="3008447"/>
          </a:xfrm>
          <a:prstGeom prst="rect">
            <a:avLst/>
          </a:prstGeom>
        </p:spPr>
      </p:pic>
      <p:pic>
        <p:nvPicPr>
          <p:cNvPr id="10" name="Picture 9">
            <a:extLst>
              <a:ext uri="{FF2B5EF4-FFF2-40B4-BE49-F238E27FC236}">
                <a16:creationId xmlns:a16="http://schemas.microsoft.com/office/drawing/2014/main" id="{5472C956-0827-47F8-BA52-C84A6F5897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 y="5892036"/>
            <a:ext cx="2963206" cy="971120"/>
          </a:xfrm>
          <a:prstGeom prst="rect">
            <a:avLst/>
          </a:prstGeom>
          <a:noFill/>
          <a:ln>
            <a:noFill/>
          </a:ln>
        </p:spPr>
      </p:pic>
      <p:pic>
        <p:nvPicPr>
          <p:cNvPr id="11" name="Picture 10" descr="A close up of a logo&#10;&#10;Description automatically generated">
            <a:extLst>
              <a:ext uri="{FF2B5EF4-FFF2-40B4-BE49-F238E27FC236}">
                <a16:creationId xmlns:a16="http://schemas.microsoft.com/office/drawing/2014/main" id="{C421E04A-E9DD-4B82-9FC6-0093AB35EF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9656" y="5892036"/>
            <a:ext cx="1165743" cy="854878"/>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1574418" y="1961918"/>
            <a:ext cx="9666514" cy="4974240"/>
          </a:xfrm>
        </p:spPr>
        <p:txBody>
          <a:bodyPr/>
          <a:lstStyle/>
          <a:p>
            <a:r>
              <a:rPr lang="en-US" sz="2000" dirty="0"/>
              <a:t>Recognize that all unit shapes are designed to obtain the most structural benefit. </a:t>
            </a:r>
          </a:p>
          <a:p>
            <a:r>
              <a:rPr lang="en-US" sz="2000" dirty="0"/>
              <a:t>Understand how concrete masonry and hardscape products when combined with mortar, grout, reinforcing steel, or geosynthetics form a cohesive, strong structural assembly that can effectively resist the design loads. </a:t>
            </a:r>
          </a:p>
          <a:p>
            <a:r>
              <a:rPr lang="en-US" sz="2000" dirty="0"/>
              <a:t>Understand that through the use of extremely high pressure and vibration, very strong, durable and sustainable concrete masonry and hardscape products are made with low cement and low water content. </a:t>
            </a:r>
          </a:p>
          <a:p>
            <a:r>
              <a:rPr lang="en-US" sz="2000" dirty="0"/>
              <a:t> Understand that concrete masonry and hardscape products are noncombustible and that fire resistance rating of a masonry block assembly easily can be determined according to the amount of material and the aggregate type used in the manufacture of the unit. </a:t>
            </a:r>
          </a:p>
          <a:p>
            <a:pPr marL="0" indent="0">
              <a:buNone/>
            </a:pPr>
            <a:endParaRPr lang="en-US" sz="3000" dirty="0"/>
          </a:p>
        </p:txBody>
      </p:sp>
      <p:pic>
        <p:nvPicPr>
          <p:cNvPr id="6" name="Picture 5">
            <a:extLst>
              <a:ext uri="{FF2B5EF4-FFF2-40B4-BE49-F238E27FC236}">
                <a16:creationId xmlns:a16="http://schemas.microsoft.com/office/drawing/2014/main" id="{A638F2B5-4641-4DA3-9B89-DBADB2C465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5892036"/>
            <a:ext cx="2963206" cy="971120"/>
          </a:xfrm>
          <a:prstGeom prst="rect">
            <a:avLst/>
          </a:prstGeom>
          <a:noFill/>
          <a:ln>
            <a:noFill/>
          </a:ln>
        </p:spPr>
      </p:pic>
      <p:pic>
        <p:nvPicPr>
          <p:cNvPr id="7" name="Picture 6" descr="A close up of a logo&#10;&#10;Description automatically generated">
            <a:extLst>
              <a:ext uri="{FF2B5EF4-FFF2-40B4-BE49-F238E27FC236}">
                <a16:creationId xmlns:a16="http://schemas.microsoft.com/office/drawing/2014/main" id="{BE723AA8-E0C1-41CB-A524-3ECA2C50D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656" y="5892036"/>
            <a:ext cx="1165743" cy="8548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Grp="1" noChangeArrowheads="1"/>
          </p:cNvSpPr>
          <p:nvPr>
            <p:ph type="title"/>
          </p:nvPr>
        </p:nvSpPr>
        <p:spPr/>
        <p:txBody>
          <a:bodyPr/>
          <a:lstStyle/>
          <a:p>
            <a:pPr eaLnBrk="1" hangingPunct="1"/>
            <a:r>
              <a:rPr lang="en-US" altLang="en-US" dirty="0"/>
              <a:t>Guidelines for Safety First Program </a:t>
            </a:r>
          </a:p>
        </p:txBody>
      </p:sp>
      <p:sp>
        <p:nvSpPr>
          <p:cNvPr id="7173" name="Rectangle 10"/>
          <p:cNvSpPr>
            <a:spLocks noGrp="1" noChangeArrowheads="1"/>
          </p:cNvSpPr>
          <p:nvPr>
            <p:ph idx="1"/>
          </p:nvPr>
        </p:nvSpPr>
        <p:spPr>
          <a:xfrm>
            <a:off x="1560668" y="1732025"/>
            <a:ext cx="9666513" cy="4456113"/>
          </a:xfrm>
        </p:spPr>
        <p:txBody>
          <a:bodyPr/>
          <a:lstStyle/>
          <a:p>
            <a:pPr marL="0" indent="0" eaLnBrk="1" hangingPunct="1">
              <a:lnSpc>
                <a:spcPct val="90000"/>
              </a:lnSpc>
              <a:buNone/>
            </a:pPr>
            <a:r>
              <a:rPr lang="en-US" sz="2000" dirty="0"/>
              <a:t>Review each of the following plant-specific procedures with each visitor prior to the CMU producing site tour.  </a:t>
            </a:r>
          </a:p>
          <a:p>
            <a:r>
              <a:rPr lang="en-US" sz="2000" dirty="0"/>
              <a:t>Cell Phone/PDA use is restricted to offices, break rooms and posted areas</a:t>
            </a:r>
            <a:r>
              <a:rPr lang="en-US" sz="2000" b="1" dirty="0"/>
              <a:t>.  </a:t>
            </a:r>
            <a:r>
              <a:rPr lang="en-US" sz="2000" dirty="0"/>
              <a:t>Absolutely no cell phone inside Block Plant!</a:t>
            </a:r>
          </a:p>
          <a:p>
            <a:r>
              <a:rPr lang="en-US" sz="2000" b="1" dirty="0"/>
              <a:t>Personal Protective Equipment required:</a:t>
            </a:r>
          </a:p>
          <a:p>
            <a:pPr lvl="1"/>
            <a:r>
              <a:rPr lang="en-US" sz="2000" dirty="0"/>
              <a:t>Hard Hat</a:t>
            </a:r>
          </a:p>
          <a:p>
            <a:pPr lvl="1"/>
            <a:r>
              <a:rPr lang="en-US" sz="2000" dirty="0"/>
              <a:t>Safety Glasses</a:t>
            </a:r>
          </a:p>
          <a:p>
            <a:pPr lvl="1"/>
            <a:r>
              <a:rPr lang="en-US" sz="2000" dirty="0"/>
              <a:t>Minimum No open toe shoes.  Prefer Safety “steel toe” shoes </a:t>
            </a:r>
          </a:p>
          <a:p>
            <a:pPr lvl="1"/>
            <a:r>
              <a:rPr lang="en-US" sz="2000" dirty="0"/>
              <a:t>High Visibility Apparel</a:t>
            </a:r>
          </a:p>
          <a:p>
            <a:pPr lvl="1"/>
            <a:r>
              <a:rPr lang="en-US" sz="2000" dirty="0"/>
              <a:t>Ear Protection</a:t>
            </a:r>
            <a:endParaRPr lang="en-US" sz="1600" dirty="0"/>
          </a:p>
          <a:p>
            <a:pPr marL="0" indent="0" eaLnBrk="1" hangingPunct="1">
              <a:lnSpc>
                <a:spcPct val="90000"/>
              </a:lnSpc>
              <a:buNone/>
            </a:pPr>
            <a:endParaRPr lang="en-US" altLang="en-US" dirty="0"/>
          </a:p>
        </p:txBody>
      </p:sp>
      <p:pic>
        <p:nvPicPr>
          <p:cNvPr id="6" name="Picture 5">
            <a:extLst>
              <a:ext uri="{FF2B5EF4-FFF2-40B4-BE49-F238E27FC236}">
                <a16:creationId xmlns:a16="http://schemas.microsoft.com/office/drawing/2014/main" id="{0D7F8D19-A025-4A08-AB1F-82A6D593DE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5892036"/>
            <a:ext cx="2963206" cy="971120"/>
          </a:xfrm>
          <a:prstGeom prst="rect">
            <a:avLst/>
          </a:prstGeom>
          <a:noFill/>
          <a:ln>
            <a:noFill/>
          </a:ln>
        </p:spPr>
      </p:pic>
      <p:pic>
        <p:nvPicPr>
          <p:cNvPr id="7" name="Picture 6" descr="A close up of a logo&#10;&#10;Description automatically generated">
            <a:extLst>
              <a:ext uri="{FF2B5EF4-FFF2-40B4-BE49-F238E27FC236}">
                <a16:creationId xmlns:a16="http://schemas.microsoft.com/office/drawing/2014/main" id="{3BBD152E-0FB2-4CAB-8563-77150AE55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656" y="5892036"/>
            <a:ext cx="1165743" cy="854878"/>
          </a:xfrm>
          <a:prstGeom prst="rect">
            <a:avLst/>
          </a:prstGeom>
        </p:spPr>
      </p:pic>
    </p:spTree>
    <p:extLst>
      <p:ext uri="{BB962C8B-B14F-4D97-AF65-F5344CB8AC3E}">
        <p14:creationId xmlns:p14="http://schemas.microsoft.com/office/powerpoint/2010/main" val="347640016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Grp="1" noChangeArrowheads="1"/>
          </p:cNvSpPr>
          <p:nvPr>
            <p:ph type="title"/>
          </p:nvPr>
        </p:nvSpPr>
        <p:spPr/>
        <p:txBody>
          <a:bodyPr/>
          <a:lstStyle/>
          <a:p>
            <a:pPr eaLnBrk="1" hangingPunct="1"/>
            <a:r>
              <a:rPr lang="en-US" altLang="en-US" dirty="0"/>
              <a:t>Guidelines for Safety First Program </a:t>
            </a:r>
          </a:p>
        </p:txBody>
      </p:sp>
      <p:sp>
        <p:nvSpPr>
          <p:cNvPr id="7173" name="Rectangle 10"/>
          <p:cNvSpPr>
            <a:spLocks noGrp="1" noChangeArrowheads="1"/>
          </p:cNvSpPr>
          <p:nvPr>
            <p:ph idx="1"/>
          </p:nvPr>
        </p:nvSpPr>
        <p:spPr>
          <a:xfrm>
            <a:off x="1560668" y="1732025"/>
            <a:ext cx="9666513" cy="4456113"/>
          </a:xfrm>
        </p:spPr>
        <p:txBody>
          <a:bodyPr/>
          <a:lstStyle/>
          <a:p>
            <a:r>
              <a:rPr lang="en-US" sz="2000" b="1" dirty="0"/>
              <a:t>If accident occurs: </a:t>
            </a:r>
          </a:p>
          <a:p>
            <a:pPr lvl="1"/>
            <a:r>
              <a:rPr lang="en-US" sz="2000" dirty="0"/>
              <a:t>Immediately report to tour guide or available plant employee.</a:t>
            </a:r>
          </a:p>
          <a:p>
            <a:r>
              <a:rPr lang="en-US" sz="2000" b="1" dirty="0"/>
              <a:t>Walking paths and access areas:</a:t>
            </a:r>
          </a:p>
          <a:p>
            <a:pPr lvl="1"/>
            <a:r>
              <a:rPr lang="en-US" sz="2000" dirty="0"/>
              <a:t>Remain in marked pedestrian areas unless accompanied by a plant employee.</a:t>
            </a:r>
          </a:p>
          <a:p>
            <a:pPr lvl="1"/>
            <a:r>
              <a:rPr lang="en-US" sz="2000" dirty="0"/>
              <a:t>Recognize exits and evacuation designated areas</a:t>
            </a:r>
          </a:p>
          <a:p>
            <a:r>
              <a:rPr lang="en-US" sz="2000" b="1" dirty="0"/>
              <a:t>Forklift and truck traffic:</a:t>
            </a:r>
          </a:p>
          <a:p>
            <a:pPr lvl="1"/>
            <a:r>
              <a:rPr lang="en-US" sz="2000" dirty="0"/>
              <a:t>Remain alert &amp; aware of truck, tractor and forklift traffic at all times. Stay out of their way.</a:t>
            </a:r>
          </a:p>
          <a:p>
            <a:pPr lvl="1"/>
            <a:r>
              <a:rPr lang="en-US" sz="2000" dirty="0"/>
              <a:t>Stop, look, listen at all stop signs, intersections, blind spots.</a:t>
            </a:r>
          </a:p>
          <a:p>
            <a:r>
              <a:rPr lang="en-US" sz="2000" b="1" dirty="0"/>
              <a:t>Equipment and Machinery:</a:t>
            </a:r>
          </a:p>
          <a:p>
            <a:pPr lvl="1"/>
            <a:r>
              <a:rPr lang="en-US" sz="2000" dirty="0"/>
              <a:t>Do </a:t>
            </a:r>
            <a:r>
              <a:rPr lang="en-US" sz="2000" dirty="0">
                <a:solidFill>
                  <a:srgbClr val="FF0000"/>
                </a:solidFill>
              </a:rPr>
              <a:t>NOT</a:t>
            </a:r>
            <a:r>
              <a:rPr lang="en-US" sz="2000" dirty="0"/>
              <a:t> enter any machinery area, open or bypass and any equipment guarding.</a:t>
            </a:r>
          </a:p>
          <a:p>
            <a:pPr marL="457200" lvl="1" indent="0">
              <a:buNone/>
            </a:pPr>
            <a:endParaRPr lang="en-US" sz="2000" dirty="0"/>
          </a:p>
          <a:p>
            <a:pPr marL="0" indent="0" eaLnBrk="1" hangingPunct="1">
              <a:lnSpc>
                <a:spcPct val="90000"/>
              </a:lnSpc>
              <a:buNone/>
            </a:pPr>
            <a:endParaRPr lang="en-US" altLang="en-US" dirty="0"/>
          </a:p>
        </p:txBody>
      </p:sp>
      <p:pic>
        <p:nvPicPr>
          <p:cNvPr id="6" name="Picture 5">
            <a:extLst>
              <a:ext uri="{FF2B5EF4-FFF2-40B4-BE49-F238E27FC236}">
                <a16:creationId xmlns:a16="http://schemas.microsoft.com/office/drawing/2014/main" id="{455838E2-6285-457F-BED2-464C8CA34E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5892036"/>
            <a:ext cx="2963206" cy="971120"/>
          </a:xfrm>
          <a:prstGeom prst="rect">
            <a:avLst/>
          </a:prstGeom>
          <a:noFill/>
          <a:ln>
            <a:noFill/>
          </a:ln>
        </p:spPr>
      </p:pic>
      <p:pic>
        <p:nvPicPr>
          <p:cNvPr id="7" name="Picture 6" descr="A close up of a logo&#10;&#10;Description automatically generated">
            <a:extLst>
              <a:ext uri="{FF2B5EF4-FFF2-40B4-BE49-F238E27FC236}">
                <a16:creationId xmlns:a16="http://schemas.microsoft.com/office/drawing/2014/main" id="{3C32A5E6-33F6-4814-8DA7-01A929BAD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656" y="5892036"/>
            <a:ext cx="1165743" cy="854878"/>
          </a:xfrm>
          <a:prstGeom prst="rect">
            <a:avLst/>
          </a:prstGeom>
        </p:spPr>
      </p:pic>
    </p:spTree>
    <p:extLst>
      <p:ext uri="{BB962C8B-B14F-4D97-AF65-F5344CB8AC3E}">
        <p14:creationId xmlns:p14="http://schemas.microsoft.com/office/powerpoint/2010/main" val="307938466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Grp="1" noChangeArrowheads="1"/>
          </p:cNvSpPr>
          <p:nvPr>
            <p:ph type="title"/>
          </p:nvPr>
        </p:nvSpPr>
        <p:spPr/>
        <p:txBody>
          <a:bodyPr/>
          <a:lstStyle/>
          <a:p>
            <a:pPr eaLnBrk="1" hangingPunct="1"/>
            <a:r>
              <a:rPr lang="en-US" altLang="en-US" dirty="0"/>
              <a:t>Guidelines for Safety First Program </a:t>
            </a:r>
          </a:p>
        </p:txBody>
      </p:sp>
      <p:sp>
        <p:nvSpPr>
          <p:cNvPr id="7173" name="Rectangle 10"/>
          <p:cNvSpPr>
            <a:spLocks noGrp="1" noChangeArrowheads="1"/>
          </p:cNvSpPr>
          <p:nvPr>
            <p:ph idx="1"/>
          </p:nvPr>
        </p:nvSpPr>
        <p:spPr>
          <a:xfrm>
            <a:off x="1560668" y="1732025"/>
            <a:ext cx="9666513" cy="4456113"/>
          </a:xfrm>
        </p:spPr>
        <p:txBody>
          <a:bodyPr/>
          <a:lstStyle/>
          <a:p>
            <a:pPr marL="0" indent="0" eaLnBrk="1" hangingPunct="1">
              <a:lnSpc>
                <a:spcPct val="90000"/>
              </a:lnSpc>
              <a:buNone/>
            </a:pPr>
            <a:r>
              <a:rPr lang="en-US" sz="2400" dirty="0"/>
              <a:t>SCMA Safety First Program Final Points</a:t>
            </a:r>
          </a:p>
          <a:p>
            <a:pPr eaLnBrk="1" hangingPunct="1">
              <a:lnSpc>
                <a:spcPct val="90000"/>
              </a:lnSpc>
            </a:pPr>
            <a:r>
              <a:rPr lang="en-US" altLang="en-US" sz="2400" dirty="0"/>
              <a:t>Be aware of your surroundings at all times!</a:t>
            </a:r>
          </a:p>
          <a:p>
            <a:pPr eaLnBrk="1" hangingPunct="1">
              <a:lnSpc>
                <a:spcPct val="90000"/>
              </a:lnSpc>
            </a:pPr>
            <a:r>
              <a:rPr lang="en-US" altLang="en-US" sz="2400" dirty="0"/>
              <a:t>Have Fun while learning about our products!</a:t>
            </a:r>
          </a:p>
          <a:p>
            <a:pPr marL="0" indent="0" algn="ctr" eaLnBrk="1" hangingPunct="1">
              <a:lnSpc>
                <a:spcPct val="90000"/>
              </a:lnSpc>
              <a:buNone/>
            </a:pPr>
            <a:endParaRPr lang="en-US" altLang="en-US" sz="3600" b="1" dirty="0"/>
          </a:p>
          <a:p>
            <a:pPr marL="0" indent="0" algn="ctr" eaLnBrk="1" hangingPunct="1">
              <a:lnSpc>
                <a:spcPct val="90000"/>
              </a:lnSpc>
              <a:buNone/>
            </a:pPr>
            <a:r>
              <a:rPr lang="en-US" altLang="en-US" sz="3600" dirty="0"/>
              <a:t>The SCMA Safety First Motto </a:t>
            </a:r>
          </a:p>
          <a:p>
            <a:pPr marL="0" indent="0" algn="ctr" eaLnBrk="1" hangingPunct="1">
              <a:lnSpc>
                <a:spcPct val="90000"/>
              </a:lnSpc>
              <a:buNone/>
            </a:pPr>
            <a:r>
              <a:rPr lang="en-US" b="1" dirty="0"/>
              <a:t>Never Give Safety A Day Off!</a:t>
            </a:r>
            <a:endParaRPr lang="en-US" altLang="en-US" sz="2400" b="1" dirty="0"/>
          </a:p>
        </p:txBody>
      </p:sp>
      <p:pic>
        <p:nvPicPr>
          <p:cNvPr id="6" name="Picture 5">
            <a:extLst>
              <a:ext uri="{FF2B5EF4-FFF2-40B4-BE49-F238E27FC236}">
                <a16:creationId xmlns:a16="http://schemas.microsoft.com/office/drawing/2014/main" id="{3925B848-4DC4-409F-9267-3638EB51E8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5892036"/>
            <a:ext cx="2963206" cy="971120"/>
          </a:xfrm>
          <a:prstGeom prst="rect">
            <a:avLst/>
          </a:prstGeom>
          <a:noFill/>
          <a:ln>
            <a:noFill/>
          </a:ln>
        </p:spPr>
      </p:pic>
      <p:pic>
        <p:nvPicPr>
          <p:cNvPr id="3" name="Picture 2" descr="A close up of a logo&#10;&#10;Description automatically generated">
            <a:extLst>
              <a:ext uri="{FF2B5EF4-FFF2-40B4-BE49-F238E27FC236}">
                <a16:creationId xmlns:a16="http://schemas.microsoft.com/office/drawing/2014/main" id="{F06A5A2C-B1B5-4AEC-8C36-83B2D4996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656" y="5892036"/>
            <a:ext cx="1165743" cy="854878"/>
          </a:xfrm>
          <a:prstGeom prst="rect">
            <a:avLst/>
          </a:prstGeom>
        </p:spPr>
      </p:pic>
    </p:spTree>
    <p:extLst>
      <p:ext uri="{BB962C8B-B14F-4D97-AF65-F5344CB8AC3E}">
        <p14:creationId xmlns:p14="http://schemas.microsoft.com/office/powerpoint/2010/main" val="2889328453"/>
      </p:ext>
    </p:extLst>
  </p:cSld>
  <p:clrMapOvr>
    <a:masterClrMapping/>
  </p:clrMapOvr>
  <p:transition spd="slow"/>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520</Words>
  <Application>Microsoft Office PowerPoint</Application>
  <PresentationFormat>Widescreen</PresentationFormat>
  <Paragraphs>43</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Calibri</vt:lpstr>
      <vt:lpstr>Tahoma</vt:lpstr>
      <vt:lpstr>Wingdings</vt:lpstr>
      <vt:lpstr>Blends</vt:lpstr>
      <vt:lpstr>SCMA Block  Producer Plant Tour </vt:lpstr>
      <vt:lpstr>SCMA Block Plant Tour </vt:lpstr>
      <vt:lpstr>SCMA Block Plant Tour </vt:lpstr>
      <vt:lpstr>Learning Objectives</vt:lpstr>
      <vt:lpstr>Guidelines for Safety First Program </vt:lpstr>
      <vt:lpstr>Guidelines for Safety First Program </vt:lpstr>
      <vt:lpstr>Guidelines for Safety First Program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SCMA Block Tour</dc:title>
  <dc:creator>James Cain</dc:creator>
  <cp:lastModifiedBy>James Cain</cp:lastModifiedBy>
  <cp:revision>8</cp:revision>
  <dcterms:created xsi:type="dcterms:W3CDTF">2020-02-21T06:16:37Z</dcterms:created>
  <dcterms:modified xsi:type="dcterms:W3CDTF">2021-08-23T19:28:19Z</dcterms:modified>
</cp:coreProperties>
</file>